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050206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8"/>
            <a:ext cx="4525964" cy="82296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6" cy="2057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5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6" cy="60197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ClrTx/>
              <a:buSzTx/>
              <a:buFontTx/>
              <a:buNone/>
            </a:lvl1pPr>
            <a:lvl2pPr marL="0" indent="457200" algn="ctr">
              <a:buClrTx/>
              <a:buSzTx/>
              <a:buFontTx/>
              <a:buNone/>
            </a:lvl2pPr>
            <a:lvl3pPr marL="0" indent="914400" algn="ctr">
              <a:buClrTx/>
              <a:buSzTx/>
              <a:buFontTx/>
              <a:buNone/>
            </a:lvl3pPr>
            <a:lvl4pPr marL="0" indent="1371600" algn="ctr">
              <a:buClrTx/>
              <a:buSzTx/>
              <a:buFontTx/>
              <a:buNone/>
            </a:lvl4pPr>
            <a:lvl5pPr marL="0" indent="1828800" algn="ctr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2000"/>
            </a:lvl1pPr>
            <a:lvl2pPr marL="0" indent="457200">
              <a:spcBef>
                <a:spcPts val="400"/>
              </a:spcBef>
              <a:buClrTx/>
              <a:buSzTx/>
              <a:buFontTx/>
              <a:buNone/>
              <a:defRPr sz="2000"/>
            </a:lvl2pPr>
            <a:lvl3pPr marL="0" indent="914400">
              <a:spcBef>
                <a:spcPts val="400"/>
              </a:spcBef>
              <a:buClrTx/>
              <a:buSzTx/>
              <a:buFontTx/>
              <a:buNone/>
              <a:defRPr sz="2000"/>
            </a:lvl3pPr>
            <a:lvl4pPr marL="0" indent="1371600">
              <a:spcBef>
                <a:spcPts val="400"/>
              </a:spcBef>
              <a:buClrTx/>
              <a:buSzTx/>
              <a:buFontTx/>
              <a:buNone/>
              <a:defRPr sz="2000"/>
            </a:lvl4pPr>
            <a:lvl5pPr marL="0" indent="1828800">
              <a:spcBef>
                <a:spcPts val="400"/>
              </a:spcBef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txBody>
          <a:bodyPr>
            <a:normAutofit/>
          </a:bodyPr>
          <a:lstStyle>
            <a:lvl1pPr indent="-165100">
              <a:spcBef>
                <a:spcPts val="500"/>
              </a:spcBef>
              <a:defRPr sz="2800"/>
            </a:lvl1pPr>
            <a:lvl2pPr marL="765175" indent="-155575">
              <a:spcBef>
                <a:spcPts val="500"/>
              </a:spcBef>
              <a:defRPr sz="2800"/>
            </a:lvl2pPr>
            <a:lvl3pPr marL="1183639" indent="-142239">
              <a:spcBef>
                <a:spcPts val="500"/>
              </a:spcBef>
              <a:defRPr sz="2800"/>
            </a:lvl3pPr>
            <a:lvl4pPr marL="1663700" indent="-177800">
              <a:spcBef>
                <a:spcPts val="500"/>
              </a:spcBef>
              <a:defRPr sz="2800"/>
            </a:lvl4pPr>
            <a:lvl5pPr marL="2120900" indent="-177800">
              <a:spcBef>
                <a:spcPts val="5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0"/>
          <p:cNvSpPr txBox="1">
            <a:spLocks noGrp="1"/>
          </p:cNvSpPr>
          <p:nvPr>
            <p:ph type="body" sz="half" idx="13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165100">
              <a:spcBef>
                <a:spcPts val="500"/>
              </a:spcBef>
              <a:defRPr sz="2800"/>
            </a:pPr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2400" b="1"/>
            </a:lvl1pPr>
            <a:lvl2pPr marL="0" indent="457200">
              <a:spcBef>
                <a:spcPts val="400"/>
              </a:spcBef>
              <a:buClrTx/>
              <a:buSzTx/>
              <a:buFontTx/>
              <a:buNone/>
              <a:defRPr sz="2400" b="1"/>
            </a:lvl2pPr>
            <a:lvl3pPr marL="0" indent="914400">
              <a:spcBef>
                <a:spcPts val="400"/>
              </a:spcBef>
              <a:buClrTx/>
              <a:buSzTx/>
              <a:buFontTx/>
              <a:buNone/>
              <a:defRPr sz="2400" b="1"/>
            </a:lvl3pPr>
            <a:lvl4pPr marL="0" indent="1371600">
              <a:spcBef>
                <a:spcPts val="400"/>
              </a:spcBef>
              <a:buClrTx/>
              <a:buSzTx/>
              <a:buFontTx/>
              <a:buNone/>
              <a:defRPr sz="2400" b="1"/>
            </a:lvl4pPr>
            <a:lvl5pPr marL="0" indent="1828800">
              <a:spcBef>
                <a:spcPts val="400"/>
              </a:spcBef>
              <a:buClrTx/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47"/>
          <p:cNvSpPr txBox="1">
            <a:spLocks noGrp="1"/>
          </p:cNvSpPr>
          <p:nvPr>
            <p:ph type="body" sz="half" idx="13"/>
          </p:nvPr>
        </p:nvSpPr>
        <p:spPr>
          <a:xfrm>
            <a:off x="457199" y="2174875"/>
            <a:ext cx="4040189" cy="3951288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190500">
              <a:spcBef>
                <a:spcPts val="400"/>
              </a:spcBef>
              <a:defRPr sz="2400"/>
            </a:pPr>
            <a:endParaRPr/>
          </a:p>
        </p:txBody>
      </p:sp>
      <p:sp>
        <p:nvSpPr>
          <p:cNvPr id="58" name="Shape 48"/>
          <p:cNvSpPr txBox="1">
            <a:spLocks noGrp="1"/>
          </p:cNvSpPr>
          <p:nvPr>
            <p:ph type="body" sz="quarter" idx="14"/>
          </p:nvPr>
        </p:nvSpPr>
        <p:spPr>
          <a:xfrm>
            <a:off x="4645025" y="1535112"/>
            <a:ext cx="4041774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400"/>
              </a:spcBef>
              <a:buClrTx/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9" name="Shape 49"/>
          <p:cNvSpPr txBox="1">
            <a:spLocks noGrp="1"/>
          </p:cNvSpPr>
          <p:nvPr>
            <p:ph type="body" sz="half" idx="15"/>
          </p:nvPr>
        </p:nvSpPr>
        <p:spPr>
          <a:xfrm>
            <a:off x="4645025" y="2174875"/>
            <a:ext cx="4041774" cy="3951288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190500">
              <a:spcBef>
                <a:spcPts val="400"/>
              </a:spcBef>
              <a:defRPr sz="2400"/>
            </a:pPr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61"/>
          <p:cNvSpPr txBox="1"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00"/>
              </a:spcBef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6" name="Shape 67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399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buClrTx/>
              <a:buSzTx/>
              <a:buFontTx/>
              <a:buNone/>
              <a:defRPr sz="1400"/>
            </a:lvl1pPr>
            <a:lvl2pPr marL="0" indent="457200">
              <a:spcBef>
                <a:spcPts val="200"/>
              </a:spcBef>
              <a:buClrTx/>
              <a:buSzTx/>
              <a:buFontTx/>
              <a:buNone/>
              <a:defRPr sz="1400"/>
            </a:lvl2pPr>
            <a:lvl3pPr marL="0" indent="914400">
              <a:spcBef>
                <a:spcPts val="200"/>
              </a:spcBef>
              <a:buClrTx/>
              <a:buSzTx/>
              <a:buFontTx/>
              <a:buNone/>
              <a:defRPr sz="1400"/>
            </a:lvl3pPr>
            <a:lvl4pPr marL="0" indent="1371600">
              <a:spcBef>
                <a:spcPts val="200"/>
              </a:spcBef>
              <a:buClrTx/>
              <a:buSzTx/>
              <a:buFontTx/>
              <a:buNone/>
              <a:defRPr sz="1400"/>
            </a:lvl4pPr>
            <a:lvl5pPr marL="0" indent="1828800">
              <a:spcBef>
                <a:spcPts val="200"/>
              </a:spcBef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4931" y="6245225"/>
            <a:ext cx="301869" cy="288784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1397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58371" marR="0" indent="-12337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68400" marR="0" indent="-101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61160" marR="0" indent="-1625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18360" marR="0" indent="-1625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575560" marR="0" indent="-1625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32760" marR="0" indent="-1625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489959" marR="0" indent="-1625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947159" marR="0" indent="-1625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brenty@berkeley.edu" TargetMode="External"/><Relationship Id="rId7" Type="http://schemas.openxmlformats.org/officeDocument/2006/relationships/hyperlink" Target="mailto:bajcsy@eecs.berkeley.edu" TargetMode="External"/><Relationship Id="rId2" Type="http://schemas.openxmlformats.org/officeDocument/2006/relationships/hyperlink" Target="mailto:valmik@berkeley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hil80301@berkeley.edu" TargetMode="External"/><Relationship Id="rId5" Type="http://schemas.openxmlformats.org/officeDocument/2006/relationships/hyperlink" Target="mailto:rpandya922@berkeley.edu" TargetMode="External"/><Relationship Id="rId4" Type="http://schemas.openxmlformats.org/officeDocument/2006/relationships/hyperlink" Target="mailto:nandita@berkeley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88" descr="Shape 88"/>
          <p:cNvPicPr>
            <a:picLocks noChangeAspect="1"/>
          </p:cNvPicPr>
          <p:nvPr/>
        </p:nvPicPr>
        <p:blipFill>
          <a:blip r:embed="rId2">
            <a:extLst/>
          </a:blip>
          <a:srcRect l="9464" t="11578" r="9464" b="11577"/>
          <a:stretch>
            <a:fillRect/>
          </a:stretch>
        </p:blipFill>
        <p:spPr>
          <a:xfrm>
            <a:off x="3200399" y="3581399"/>
            <a:ext cx="2611072" cy="139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hape 89" descr="Shape 8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2743200"/>
            <a:ext cx="1752600" cy="2834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Shape 90" descr="Shape 9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2200" y="2590800"/>
            <a:ext cx="2725200" cy="2766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91"/>
          <p:cNvSpPr txBox="1">
            <a:spLocks noGrp="1"/>
          </p:cNvSpPr>
          <p:nvPr>
            <p:ph type="title" idx="4294967295"/>
          </p:nvPr>
        </p:nvSpPr>
        <p:spPr>
          <a:xfrm>
            <a:off x="685800" y="609600"/>
            <a:ext cx="7772400" cy="2035175"/>
          </a:xfrm>
          <a:prstGeom prst="rect">
            <a:avLst/>
          </a:prstGeom>
        </p:spPr>
        <p:txBody>
          <a:bodyPr lIns="45699" tIns="45699" rIns="45699" bIns="45699">
            <a:normAutofit/>
          </a:bodyPr>
          <a:lstStyle/>
          <a:p>
            <a:pPr>
              <a:defRPr sz="3200"/>
            </a:pPr>
            <a:r>
              <a:t>EE 106A/206A</a:t>
            </a:r>
            <a:br/>
            <a:r>
              <a:rPr sz="4400"/>
              <a:t>Introduction to Robotics</a:t>
            </a:r>
            <a:br>
              <a:rPr sz="4400"/>
            </a:br>
            <a:r>
              <a:t>Fall 2018</a:t>
            </a:r>
          </a:p>
        </p:txBody>
      </p:sp>
      <p:sp>
        <p:nvSpPr>
          <p:cNvPr id="119" name="Shape 92"/>
          <p:cNvSpPr txBox="1"/>
          <p:nvPr/>
        </p:nvSpPr>
        <p:spPr>
          <a:xfrm>
            <a:off x="2895600" y="2819400"/>
            <a:ext cx="3352799" cy="609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600"/>
            </a:lvl1pPr>
          </a:lstStyle>
          <a:p>
            <a:r>
              <a:t>Ruzena Bajcsy</a:t>
            </a:r>
          </a:p>
        </p:txBody>
      </p:sp>
      <p:sp>
        <p:nvSpPr>
          <p:cNvPr id="120" name="Shape 93"/>
          <p:cNvSpPr txBox="1"/>
          <p:nvPr/>
        </p:nvSpPr>
        <p:spPr>
          <a:xfrm>
            <a:off x="0" y="5943600"/>
            <a:ext cx="9144000" cy="4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400"/>
            </a:lvl1pPr>
          </a:lstStyle>
          <a:p>
            <a:r>
              <a:t>Valmik Prabhu, Nandita Iyer, Ravi Pandya, Brent Yi, Phil Wu, +  </a:t>
            </a:r>
          </a:p>
        </p:txBody>
      </p:sp>
      <p:sp>
        <p:nvSpPr>
          <p:cNvPr id="121" name="Shape 94"/>
          <p:cNvSpPr txBox="1"/>
          <p:nvPr/>
        </p:nvSpPr>
        <p:spPr>
          <a:xfrm>
            <a:off x="0" y="5257800"/>
            <a:ext cx="9144000" cy="4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400"/>
            </a:lvl1pPr>
          </a:lstStyle>
          <a:p>
            <a:r>
              <a:t>GSIs: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Lectures</a:t>
            </a:r>
          </a:p>
        </p:txBody>
      </p:sp>
      <p:sp>
        <p:nvSpPr>
          <p:cNvPr id="158" name="Shape 1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800"/>
            </a:pPr>
            <a:r>
              <a:t>Lecture 9: Review</a:t>
            </a:r>
          </a:p>
          <a:p>
            <a:pPr indent="-342900">
              <a:spcBef>
                <a:spcPts val="0"/>
              </a:spcBef>
              <a:defRPr sz="2800"/>
            </a:pPr>
            <a:r>
              <a:t>Lecture 10: Midterm I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11: Rigid body velocities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12: Jacobians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13: Forces and wrenches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14: Masses and moments of inertia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15: Newtonian dynamics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16: Lagrangian dynamics</a:t>
            </a:r>
          </a:p>
        </p:txBody>
      </p:sp>
      <p:pic>
        <p:nvPicPr>
          <p:cNvPr id="159" name="Shape 148" descr="Shape 148"/>
          <p:cNvPicPr>
            <a:picLocks noChangeAspect="1"/>
          </p:cNvPicPr>
          <p:nvPr/>
        </p:nvPicPr>
        <p:blipFill>
          <a:blip r:embed="rId2">
            <a:extLst/>
          </a:blip>
          <a:srcRect l="23210" r="8621"/>
          <a:stretch>
            <a:fillRect/>
          </a:stretch>
        </p:blipFill>
        <p:spPr>
          <a:xfrm>
            <a:off x="6400800" y="4454414"/>
            <a:ext cx="2621545" cy="2403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Lectures</a:t>
            </a:r>
          </a:p>
        </p:txBody>
      </p:sp>
      <p:sp>
        <p:nvSpPr>
          <p:cNvPr id="162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229600" cy="4526101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800"/>
            </a:pPr>
            <a:r>
              <a:t>Lecture 17: Feedback control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18: State estimation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19: Parameter identification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20: Contact sensors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21: Review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22: Midterm II</a:t>
            </a:r>
          </a:p>
        </p:txBody>
      </p:sp>
      <p:pic>
        <p:nvPicPr>
          <p:cNvPr id="163" name="Shape 155" descr="Shape 1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4876800"/>
            <a:ext cx="6324600" cy="1601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Lectures</a:t>
            </a:r>
          </a:p>
        </p:txBody>
      </p:sp>
      <p:pic>
        <p:nvPicPr>
          <p:cNvPr id="166" name="Shape 162" descr="Shape 1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0400" y="4149604"/>
            <a:ext cx="2281529" cy="27083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" name="Shape 163"/>
          <p:cNvGrpSpPr/>
          <p:nvPr/>
        </p:nvGrpSpPr>
        <p:grpSpPr>
          <a:xfrm>
            <a:off x="624935" y="4149604"/>
            <a:ext cx="1703042" cy="2799466"/>
            <a:chOff x="0" y="0"/>
            <a:chExt cx="1703040" cy="2799465"/>
          </a:xfrm>
        </p:grpSpPr>
        <p:sp>
          <p:nvSpPr>
            <p:cNvPr id="167" name="Rectangle"/>
            <p:cNvSpPr/>
            <p:nvPr/>
          </p:nvSpPr>
          <p:spPr>
            <a:xfrm rot="20909703">
              <a:off x="248294" y="94080"/>
              <a:ext cx="1206451" cy="2611304"/>
            </a:xfrm>
            <a:prstGeom prst="rect">
              <a:avLst/>
            </a:pr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168" name="image14.jpeg" descr="image14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1500" t="1518" r="5255" b="3352"/>
            <a:stretch>
              <a:fillRect/>
            </a:stretch>
          </p:blipFill>
          <p:spPr>
            <a:xfrm rot="20909703">
              <a:off x="248294" y="94080"/>
              <a:ext cx="1206451" cy="2611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0" name="Shape 164" descr="Shape 16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7060" y="4940298"/>
            <a:ext cx="3175000" cy="191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6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500"/>
              </a:spcBef>
              <a:defRPr sz="2800"/>
            </a:pPr>
            <a:r>
              <a:t>Lecture 23: Systems testing / Lyapunov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24: Results validation / Lyapunov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25: Special topics / robot PID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26: Holiday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27: Special topics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28: Special topics / guest lecture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Discussion and lab sections</a:t>
            </a:r>
          </a:p>
        </p:txBody>
      </p:sp>
      <p:sp>
        <p:nvSpPr>
          <p:cNvPr id="174" name="Shape 170"/>
          <p:cNvSpPr txBox="1">
            <a:spLocks noGrp="1"/>
          </p:cNvSpPr>
          <p:nvPr>
            <p:ph type="body" idx="1"/>
          </p:nvPr>
        </p:nvSpPr>
        <p:spPr>
          <a:xfrm>
            <a:off x="457200" y="1242645"/>
            <a:ext cx="7010400" cy="4929555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400"/>
            </a:pPr>
            <a:endParaRPr/>
          </a:p>
        </p:txBody>
      </p:sp>
      <p:pic>
        <p:nvPicPr>
          <p:cNvPr id="175" name="Shape 171" descr="Shape 1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6343677" y="4114801"/>
            <a:ext cx="2807960" cy="274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 1"/>
          <p:cNvSpPr txBox="1"/>
          <p:nvPr/>
        </p:nvSpPr>
        <p:spPr>
          <a:xfrm>
            <a:off x="2286000" y="1782396"/>
            <a:ext cx="4572000" cy="393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SFBX1200"/>
                <a:ea typeface="SFBX1200"/>
                <a:cs typeface="SFBX1200"/>
                <a:sym typeface="SFBX1200"/>
              </a:defRPr>
            </a:pPr>
            <a:r>
              <a:t>Lab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LAB 101 M 9a-12p Nandita Iyer 111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LAB 102 M 12-3p Valmik Prabhu 111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LAB 103 M 3-6p Nandita Iyer 111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LAB 104 W 9a-12p Nandita Iyer 111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LAB 105 W 12-3p Ravi Pandya 111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LAB 106 W 3-6p Valmik Prabhu 111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LAB 107 F 9a-12p Ravi Pandya 111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LAB 108 Tu 11a-2p Phillip Wu 111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LAB 109 Tu 5-8p Phillip Wu 111 Cory</a:t>
            </a:r>
          </a:p>
          <a:p>
            <a:pPr>
              <a:defRPr sz="2000">
                <a:latin typeface="SFBX1200"/>
                <a:ea typeface="SFBX1200"/>
                <a:cs typeface="SFBX1200"/>
                <a:sym typeface="SFBX1200"/>
              </a:defRPr>
            </a:pPr>
            <a:r>
              <a:t>Discussion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DIS 201 F 12-1p Brent Yi 293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DIS 202 F 1-2p Brent Yi 293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DIS 203 F 2-3p Brent Yi 293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DIS 204 F 3-4p Brent Yi 293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DIS 205 W 9-10a Brent Yi TBA Cory</a:t>
            </a:r>
          </a:p>
          <a:p>
            <a:pPr>
              <a:defRPr>
                <a:latin typeface="SFRM1000"/>
                <a:ea typeface="SFRM1000"/>
                <a:cs typeface="SFRM1000"/>
                <a:sym typeface="SFRM1000"/>
              </a:defRPr>
            </a:pPr>
            <a:r>
              <a:t>DIS 206 Th 5-6p Brent Yi TBA Cory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Labs</a:t>
            </a:r>
          </a:p>
        </p:txBody>
      </p:sp>
      <p:sp>
        <p:nvSpPr>
          <p:cNvPr id="179" name="Shape 177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686800" cy="5105399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</a:pPr>
            <a:r>
              <a:t>Lab 1: ROS tutorials I</a:t>
            </a:r>
          </a:p>
          <a:p>
            <a:pPr indent="-342900"/>
            <a:r>
              <a:t>Lab 2: ROS tutorials II</a:t>
            </a:r>
          </a:p>
          <a:p>
            <a:pPr indent="-342900">
              <a:buSzTx/>
              <a:buNone/>
            </a:pPr>
            <a:endParaRPr/>
          </a:p>
          <a:p>
            <a:pPr indent="-342900">
              <a:buSzTx/>
              <a:buNone/>
            </a:pPr>
            <a:endParaRPr/>
          </a:p>
          <a:p>
            <a:pPr indent="-342900">
              <a:buSzTx/>
              <a:buNone/>
            </a:pPr>
            <a:endParaRPr/>
          </a:p>
          <a:p>
            <a:pPr marL="228600" lvl="3" indent="1143000">
              <a:spcBef>
                <a:spcPts val="400"/>
              </a:spcBef>
              <a:buSzTx/>
              <a:buNone/>
              <a:defRPr sz="2000"/>
            </a:pPr>
            <a:endParaRPr/>
          </a:p>
          <a:p>
            <a:pPr indent="-342900"/>
            <a:r>
              <a:t>Lab 3-4: </a:t>
            </a:r>
          </a:p>
          <a:p>
            <a:pPr marL="742950" lvl="1" indent="-285750">
              <a:spcBef>
                <a:spcPts val="500"/>
              </a:spcBef>
              <a:defRPr sz="2800"/>
            </a:pPr>
            <a:r>
              <a:t>Forward kinematics with Baxter/Sawyer</a:t>
            </a:r>
          </a:p>
          <a:p>
            <a:pPr marL="742950" lvl="1" indent="-285750">
              <a:spcBef>
                <a:spcPts val="500"/>
              </a:spcBef>
              <a:defRPr sz="2800"/>
            </a:pPr>
            <a:r>
              <a:t>Camera calibration and range finding</a:t>
            </a:r>
          </a:p>
        </p:txBody>
      </p:sp>
      <p:grpSp>
        <p:nvGrpSpPr>
          <p:cNvPr id="182" name="Shape 178"/>
          <p:cNvGrpSpPr/>
          <p:nvPr/>
        </p:nvGrpSpPr>
        <p:grpSpPr>
          <a:xfrm>
            <a:off x="365370" y="3047999"/>
            <a:ext cx="8479709" cy="1384997"/>
            <a:chOff x="0" y="0"/>
            <a:chExt cx="8479708" cy="1384995"/>
          </a:xfrm>
        </p:grpSpPr>
        <p:sp>
          <p:nvSpPr>
            <p:cNvPr id="180" name="Rectangle"/>
            <p:cNvSpPr/>
            <p:nvPr/>
          </p:nvSpPr>
          <p:spPr>
            <a:xfrm>
              <a:off x="0" y="-1"/>
              <a:ext cx="8479709" cy="1384997"/>
            </a:xfrm>
            <a:prstGeom prst="rect">
              <a:avLst/>
            </a:prstGeom>
            <a:noFill/>
            <a:ln w="28575" cap="flat">
              <a:solidFill>
                <a:srgbClr val="0000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After Labs 1-2, each lab section will be split in half.  Each group will work with Baxter/Sawyer every other week, while the other works with the TurtleBots."/>
            <p:cNvSpPr txBox="1"/>
            <p:nvPr/>
          </p:nvSpPr>
          <p:spPr>
            <a:xfrm>
              <a:off x="0" y="-1"/>
              <a:ext cx="8479709" cy="1298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2800"/>
              </a:pPr>
              <a:r>
                <a:t>After Labs 1-2, each lab section will be split in half.  Each group will work with </a:t>
              </a:r>
              <a:r>
                <a:rPr>
                  <a:solidFill>
                    <a:srgbClr val="0000FF"/>
                  </a:solidFill>
                </a:rPr>
                <a:t>Baxter/Sawyer</a:t>
              </a:r>
              <a:r>
                <a:t> every other week, while the other works with the </a:t>
              </a:r>
              <a:r>
                <a:rPr>
                  <a:solidFill>
                    <a:srgbClr val="0000FF"/>
                  </a:solidFill>
                </a:rPr>
                <a:t>TurtleBots</a:t>
              </a:r>
              <a:r>
                <a:t>.</a:t>
              </a:r>
            </a:p>
          </p:txBody>
        </p:sp>
      </p:grpSp>
      <p:pic>
        <p:nvPicPr>
          <p:cNvPr id="183" name="Shape 179" descr="Shape 1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6400" y="1295400"/>
            <a:ext cx="337431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4" descr="Shape 1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4737" y="197837"/>
            <a:ext cx="2967853" cy="209109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Labs</a:t>
            </a:r>
          </a:p>
        </p:txBody>
      </p:sp>
      <p:sp>
        <p:nvSpPr>
          <p:cNvPr id="187" name="Shape 189"/>
          <p:cNvSpPr txBox="1"/>
          <p:nvPr/>
        </p:nvSpPr>
        <p:spPr>
          <a:xfrm>
            <a:off x="609600" y="6248400"/>
            <a:ext cx="8001000" cy="4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400" i="1"/>
            </a:lvl1pPr>
          </a:lstStyle>
          <a:p>
            <a:r>
              <a:t>See course syllabus for details on lab requirements.</a:t>
            </a:r>
          </a:p>
        </p:txBody>
      </p:sp>
      <p:pic>
        <p:nvPicPr>
          <p:cNvPr id="18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4638" y="3845169"/>
            <a:ext cx="2280995" cy="228099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6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6529756" cy="4525963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</a:pPr>
            <a:r>
              <a:t>Lab 5-6: </a:t>
            </a:r>
          </a:p>
          <a:p>
            <a:pPr marL="742950" lvl="1" indent="-285750">
              <a:spcBef>
                <a:spcPts val="500"/>
              </a:spcBef>
              <a:defRPr sz="2800"/>
            </a:pPr>
            <a:r>
              <a:t>Inverse kinematics, pick and place with Baxter/Sawyer</a:t>
            </a:r>
          </a:p>
          <a:p>
            <a:pPr marL="742950" lvl="1" indent="-285750">
              <a:spcBef>
                <a:spcPts val="500"/>
              </a:spcBef>
              <a:defRPr sz="2800"/>
            </a:pPr>
            <a:r>
              <a:t>Path planning with TurtleBots</a:t>
            </a:r>
          </a:p>
          <a:p>
            <a:pPr indent="-342900"/>
            <a:r>
              <a:t>Lab 7-8: </a:t>
            </a:r>
          </a:p>
          <a:p>
            <a:pPr marL="742950" lvl="1" indent="-285750">
              <a:spcBef>
                <a:spcPts val="500"/>
              </a:spcBef>
              <a:defRPr sz="2800"/>
            </a:pPr>
            <a:r>
              <a:t>Path planning with Baxter/Sawyer</a:t>
            </a:r>
          </a:p>
          <a:p>
            <a:pPr marL="742950" lvl="1" indent="-285750">
              <a:spcBef>
                <a:spcPts val="500"/>
              </a:spcBef>
              <a:defRPr sz="2800"/>
            </a:pPr>
            <a:r>
              <a:t>SLAM / Kalman filter tracking with TurtleBots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Office Hours</a:t>
            </a:r>
          </a:p>
        </p:txBody>
      </p:sp>
      <p:sp>
        <p:nvSpPr>
          <p:cNvPr id="192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782101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800"/>
            </a:pPr>
            <a:r>
              <a:t>Prof. Bajcsy Office Hours</a:t>
            </a:r>
          </a:p>
          <a:p>
            <a:pPr marL="742950" lvl="1" indent="-285750">
              <a:spcBef>
                <a:spcPts val="400"/>
              </a:spcBef>
              <a:defRPr sz="2400"/>
            </a:pPr>
            <a:r>
              <a:t>By Appointment,</a:t>
            </a:r>
            <a:br/>
            <a:r>
              <a:t>719 Sutardja Dai Hall</a:t>
            </a:r>
            <a:endParaRPr sz="2800"/>
          </a:p>
          <a:p>
            <a:pPr marL="0" indent="0">
              <a:spcBef>
                <a:spcPts val="400"/>
              </a:spcBef>
              <a:buSzTx/>
              <a:buNone/>
            </a:pPr>
            <a:endParaRPr sz="2800"/>
          </a:p>
          <a:p>
            <a:pPr indent="-342900">
              <a:spcBef>
                <a:spcPts val="500"/>
              </a:spcBef>
              <a:defRPr sz="2800"/>
            </a:pPr>
            <a:r>
              <a:t>GSI Office Hours </a:t>
            </a:r>
            <a:r>
              <a:rPr sz="2400"/>
              <a:t>(Valmik Prabhu)</a:t>
            </a:r>
          </a:p>
          <a:p>
            <a:pPr marL="742950" lvl="1" indent="-285750">
              <a:spcBef>
                <a:spcPts val="400"/>
              </a:spcBef>
              <a:defRPr sz="2400"/>
            </a:pPr>
            <a:r>
              <a:t>Wednesday 6-7, Thursday 5-6</a:t>
            </a:r>
            <a:br/>
            <a:r>
              <a:t>111 Cory Hall</a:t>
            </a:r>
          </a:p>
        </p:txBody>
      </p:sp>
      <p:pic>
        <p:nvPicPr>
          <p:cNvPr id="193" name="Shape 197" descr="Shape 197"/>
          <p:cNvPicPr>
            <a:picLocks noChangeAspect="1"/>
          </p:cNvPicPr>
          <p:nvPr/>
        </p:nvPicPr>
        <p:blipFill>
          <a:blip r:embed="rId2">
            <a:extLst/>
          </a:blip>
          <a:srcRect t="5502"/>
          <a:stretch>
            <a:fillRect/>
          </a:stretch>
        </p:blipFill>
        <p:spPr>
          <a:xfrm flipH="1">
            <a:off x="18506" y="0"/>
            <a:ext cx="2735904" cy="1368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hape 198" descr="Shape 198"/>
          <p:cNvPicPr>
            <a:picLocks noChangeAspect="1"/>
          </p:cNvPicPr>
          <p:nvPr/>
        </p:nvPicPr>
        <p:blipFill>
          <a:blip r:embed="rId2">
            <a:extLst/>
          </a:blip>
          <a:srcRect t="5502"/>
          <a:stretch>
            <a:fillRect/>
          </a:stretch>
        </p:blipFill>
        <p:spPr>
          <a:xfrm>
            <a:off x="6397088" y="0"/>
            <a:ext cx="2735904" cy="1368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Project guidelines</a:t>
            </a:r>
          </a:p>
        </p:txBody>
      </p:sp>
      <p:sp>
        <p:nvSpPr>
          <p:cNvPr id="197" name="Shape 205"/>
          <p:cNvSpPr txBox="1">
            <a:spLocks noGrp="1"/>
          </p:cNvSpPr>
          <p:nvPr>
            <p:ph type="body" idx="1"/>
          </p:nvPr>
        </p:nvSpPr>
        <p:spPr>
          <a:xfrm>
            <a:off x="457199" y="1676400"/>
            <a:ext cx="8382001" cy="4525963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lnSpc>
                <a:spcPct val="90000"/>
              </a:lnSpc>
              <a:spcBef>
                <a:spcPts val="0"/>
              </a:spcBef>
              <a:defRPr sz="2800"/>
            </a:pPr>
            <a:r>
              <a:t>Projects are expected to apply multiple aspects of what you have learned</a:t>
            </a:r>
          </a:p>
          <a:p>
            <a:pPr indent="-342900">
              <a:lnSpc>
                <a:spcPct val="90000"/>
              </a:lnSpc>
              <a:spcBef>
                <a:spcPts val="500"/>
              </a:spcBef>
              <a:defRPr sz="2800"/>
            </a:pPr>
            <a:r>
              <a:t>Every project should include some </a:t>
            </a:r>
            <a:r>
              <a:rPr>
                <a:solidFill>
                  <a:srgbClr val="0000FF"/>
                </a:solidFill>
              </a:rPr>
              <a:t>sensing</a:t>
            </a:r>
            <a:r>
              <a:t>, </a:t>
            </a:r>
            <a:r>
              <a:rPr>
                <a:solidFill>
                  <a:srgbClr val="0000FF"/>
                </a:solidFill>
              </a:rPr>
              <a:t>planning</a:t>
            </a:r>
            <a:r>
              <a:t> and </a:t>
            </a:r>
            <a:r>
              <a:rPr>
                <a:solidFill>
                  <a:srgbClr val="0000FF"/>
                </a:solidFill>
              </a:rPr>
              <a:t>manipulation</a:t>
            </a:r>
            <a:r>
              <a:t>.</a:t>
            </a:r>
          </a:p>
          <a:p>
            <a:pPr indent="-342900">
              <a:lnSpc>
                <a:spcPct val="90000"/>
              </a:lnSpc>
              <a:spcBef>
                <a:spcPts val="500"/>
              </a:spcBef>
              <a:defRPr sz="2800"/>
            </a:pPr>
            <a:r>
              <a:t>Demonstrate good designer/experimentalist rigor:</a:t>
            </a:r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defRPr sz="2400"/>
            </a:pPr>
            <a:r>
              <a:t>What did you measure, what are your assumptions, what did you compute from the measurements?</a:t>
            </a:r>
            <a:endParaRPr sz="2800"/>
          </a:p>
          <a:p>
            <a:pPr marL="742950" lvl="1" indent="-285750">
              <a:lnSpc>
                <a:spcPct val="90000"/>
              </a:lnSpc>
              <a:spcBef>
                <a:spcPts val="400"/>
              </a:spcBef>
              <a:defRPr sz="2400"/>
            </a:pPr>
            <a:r>
              <a:t>How did you evaluate your results (systematic errors, random errors)?</a:t>
            </a:r>
            <a:endParaRPr sz="2800"/>
          </a:p>
          <a:p>
            <a:pPr indent="-342900">
              <a:lnSpc>
                <a:spcPct val="90000"/>
              </a:lnSpc>
              <a:spcBef>
                <a:spcPts val="500"/>
              </a:spcBef>
              <a:defRPr sz="2800"/>
            </a:pPr>
            <a:r>
              <a:t>Lessons learned. What should be the next steps?</a:t>
            </a:r>
          </a:p>
        </p:txBody>
      </p:sp>
      <p:sp>
        <p:nvSpPr>
          <p:cNvPr id="198" name="Shape 206"/>
          <p:cNvSpPr txBox="1"/>
          <p:nvPr/>
        </p:nvSpPr>
        <p:spPr>
          <a:xfrm>
            <a:off x="609600" y="6248400"/>
            <a:ext cx="8001000" cy="4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2400" i="1"/>
            </a:lvl1pPr>
          </a:lstStyle>
          <a:p>
            <a:r>
              <a:t>See course syllabus for details on project requirements.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447799"/>
            <a:ext cx="8686800" cy="5227639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800"/>
            </a:pPr>
            <a:r>
              <a:t>Project ideas –––––––––––––– (mid-September)</a:t>
            </a:r>
          </a:p>
          <a:p>
            <a:pPr marL="742950" lvl="1" indent="-285750">
              <a:spcBef>
                <a:spcPts val="400"/>
              </a:spcBef>
              <a:defRPr sz="2400"/>
            </a:pPr>
            <a:r>
              <a:t>Possible topics to work on</a:t>
            </a:r>
            <a:endParaRPr sz="2800"/>
          </a:p>
          <a:p>
            <a:pPr marL="742950" lvl="1" indent="-285750">
              <a:spcBef>
                <a:spcPts val="400"/>
              </a:spcBef>
              <a:defRPr sz="2400" i="1"/>
            </a:pPr>
            <a:r>
              <a:t>We’ll send you written feedback</a:t>
            </a:r>
            <a:endParaRPr sz="2800"/>
          </a:p>
          <a:p>
            <a:pPr indent="-342900">
              <a:spcBef>
                <a:spcPts val="500"/>
              </a:spcBef>
              <a:defRPr sz="2800"/>
            </a:pPr>
            <a:r>
              <a:t>Project proposals  –––––––––– (mid-October)</a:t>
            </a:r>
          </a:p>
          <a:p>
            <a:pPr marL="742950" lvl="1" indent="-285750">
              <a:spcBef>
                <a:spcPts val="400"/>
              </a:spcBef>
              <a:defRPr sz="2400"/>
            </a:pPr>
            <a:r>
              <a:t>Context, goals and approach</a:t>
            </a:r>
            <a:endParaRPr sz="2800"/>
          </a:p>
          <a:p>
            <a:pPr marL="742950" lvl="1" indent="-285750">
              <a:spcBef>
                <a:spcPts val="400"/>
              </a:spcBef>
              <a:defRPr sz="2400"/>
            </a:pPr>
            <a:r>
              <a:t>Include Bill Of Materials</a:t>
            </a:r>
            <a:endParaRPr sz="2800"/>
          </a:p>
          <a:p>
            <a:pPr marL="742950" lvl="1" indent="-285750">
              <a:spcBef>
                <a:spcPts val="400"/>
              </a:spcBef>
              <a:defRPr sz="2400" i="1"/>
            </a:pPr>
            <a:r>
              <a:t>We’ll meet to review it with you</a:t>
            </a:r>
            <a:endParaRPr sz="2800"/>
          </a:p>
          <a:p>
            <a:pPr indent="-342900">
              <a:spcBef>
                <a:spcPts val="500"/>
              </a:spcBef>
              <a:defRPr sz="2800"/>
            </a:pPr>
            <a:r>
              <a:t>Project kickoff  ––––––––––––– (mid-October)</a:t>
            </a:r>
          </a:p>
          <a:p>
            <a:pPr indent="-342900">
              <a:spcBef>
                <a:spcPts val="500"/>
              </a:spcBef>
              <a:defRPr sz="2800"/>
            </a:pPr>
            <a:r>
              <a:t>Project milestones –––––––––– (TBD)</a:t>
            </a:r>
          </a:p>
          <a:p>
            <a:pPr indent="-342900">
              <a:spcBef>
                <a:spcPts val="500"/>
              </a:spcBef>
              <a:defRPr sz="2800"/>
            </a:pPr>
            <a:r>
              <a:t>Project deadlines:</a:t>
            </a:r>
          </a:p>
          <a:p>
            <a:pPr marL="6350" indent="44450" algn="ctr">
              <a:spcBef>
                <a:spcPts val="400"/>
              </a:spcBef>
              <a:buSzTx/>
              <a:buNone/>
              <a:defRPr sz="2400">
                <a:solidFill>
                  <a:srgbClr val="FF8000"/>
                </a:solidFill>
              </a:defRPr>
            </a:pPr>
            <a:r>
              <a:t>TBD </a:t>
            </a:r>
            <a:r>
              <a:rPr>
                <a:solidFill>
                  <a:srgbClr val="000000"/>
                </a:solidFill>
              </a:rPr>
              <a:t>(demos)     </a:t>
            </a:r>
            <a:r>
              <a:t>TBD </a:t>
            </a:r>
            <a:r>
              <a:rPr>
                <a:solidFill>
                  <a:srgbClr val="000000"/>
                </a:solidFill>
              </a:rPr>
              <a:t>(website)</a:t>
            </a:r>
          </a:p>
        </p:txBody>
      </p:sp>
      <p:sp>
        <p:nvSpPr>
          <p:cNvPr id="201" name="Shape 2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Project timeline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17" descr="Shape 217"/>
          <p:cNvPicPr>
            <a:picLocks noChangeAspect="1"/>
          </p:cNvPicPr>
          <p:nvPr/>
        </p:nvPicPr>
        <p:blipFill>
          <a:blip r:embed="rId2">
            <a:extLst/>
          </a:blip>
          <a:srcRect r="15219" b="3481"/>
          <a:stretch>
            <a:fillRect/>
          </a:stretch>
        </p:blipFill>
        <p:spPr>
          <a:xfrm>
            <a:off x="5257800" y="2592254"/>
            <a:ext cx="3746935" cy="426574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18"/>
          <p:cNvSpPr txBox="1">
            <a:spLocks noGrp="1"/>
          </p:cNvSpPr>
          <p:nvPr>
            <p:ph type="title"/>
          </p:nvPr>
        </p:nvSpPr>
        <p:spPr>
          <a:xfrm>
            <a:off x="457200" y="1981200"/>
            <a:ext cx="8229600" cy="1143000"/>
          </a:xfrm>
          <a:prstGeom prst="rect">
            <a:avLst/>
          </a:prstGeom>
        </p:spPr>
        <p:txBody>
          <a:bodyPr lIns="45699" tIns="45699" rIns="45699" bIns="45699"/>
          <a:lstStyle/>
          <a:p>
            <a:r>
              <a:t>Questions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Preamble</a:t>
            </a:r>
          </a:p>
        </p:txBody>
      </p:sp>
      <p:sp>
        <p:nvSpPr>
          <p:cNvPr id="124" name="Shape 100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962399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0" indent="0">
              <a:spcBef>
                <a:spcPts val="0"/>
              </a:spcBef>
              <a:buSzTx/>
              <a:buNone/>
              <a:defRPr sz="2800"/>
            </a:pPr>
            <a:r>
              <a:t>Most slides in this course have benefited from:</a:t>
            </a:r>
          </a:p>
          <a:p>
            <a:pPr indent="-342900">
              <a:spcBef>
                <a:spcPts val="400"/>
              </a:spcBef>
              <a:defRPr sz="2400"/>
            </a:pPr>
            <a:r>
              <a:t>previous lectures prepared by Vincent Duindam, Edgar Lobaton, Ram Vasudevan</a:t>
            </a:r>
          </a:p>
          <a:p>
            <a:pPr indent="-342900">
              <a:spcBef>
                <a:spcPts val="400"/>
              </a:spcBef>
              <a:defRPr sz="2400"/>
            </a:pPr>
            <a:r>
              <a:t>notes from Zexiang Li and Yuanqing Wu, based on the textbook </a:t>
            </a:r>
            <a:r>
              <a:rPr i="1">
                <a:solidFill>
                  <a:srgbClr val="0000FF"/>
                </a:solidFill>
              </a:rPr>
              <a:t>A Mathematical Introduction to Robotic Manipulation</a:t>
            </a:r>
            <a:r>
              <a:t> by R. Murray, Z. Li and S.S. Sastry (available online via bCourses).</a:t>
            </a:r>
          </a:p>
          <a:p>
            <a:pPr marL="0" indent="0">
              <a:spcBef>
                <a:spcPts val="400"/>
              </a:spcBef>
              <a:buSzTx/>
              <a:buNone/>
              <a:defRPr sz="2400"/>
            </a:pPr>
            <a:endParaRPr/>
          </a:p>
          <a:p>
            <a:pPr marL="0" indent="0">
              <a:spcBef>
                <a:spcPts val="500"/>
              </a:spcBef>
              <a:buSzTx/>
              <a:buNone/>
              <a:defRPr sz="2800"/>
            </a:pPr>
            <a:r>
              <a:t>The current version of these slides is by R. Bajcsy.</a:t>
            </a:r>
          </a:p>
        </p:txBody>
      </p:sp>
      <p:pic>
        <p:nvPicPr>
          <p:cNvPr id="125" name="Shape 101" descr="Shape 101"/>
          <p:cNvPicPr>
            <a:picLocks noChangeAspect="1"/>
          </p:cNvPicPr>
          <p:nvPr/>
        </p:nvPicPr>
        <p:blipFill>
          <a:blip r:embed="rId2">
            <a:extLst/>
          </a:blip>
          <a:srcRect r="21885"/>
          <a:stretch>
            <a:fillRect/>
          </a:stretch>
        </p:blipFill>
        <p:spPr>
          <a:xfrm>
            <a:off x="1981200" y="381000"/>
            <a:ext cx="1447801" cy="134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hape 102" descr="Shape 102"/>
          <p:cNvPicPr>
            <a:picLocks noChangeAspect="1"/>
          </p:cNvPicPr>
          <p:nvPr/>
        </p:nvPicPr>
        <p:blipFill>
          <a:blip r:embed="rId2">
            <a:extLst/>
          </a:blip>
          <a:srcRect r="21885"/>
          <a:stretch>
            <a:fillRect/>
          </a:stretch>
        </p:blipFill>
        <p:spPr>
          <a:xfrm flipH="1">
            <a:off x="5714998" y="381000"/>
            <a:ext cx="1447801" cy="1346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Course logistics</a:t>
            </a:r>
          </a:p>
        </p:txBody>
      </p:sp>
      <p:sp>
        <p:nvSpPr>
          <p:cNvPr id="129" name="Shape 108"/>
          <p:cNvSpPr txBox="1">
            <a:spLocks noGrp="1"/>
          </p:cNvSpPr>
          <p:nvPr>
            <p:ph type="body" idx="1"/>
          </p:nvPr>
        </p:nvSpPr>
        <p:spPr>
          <a:xfrm>
            <a:off x="152399" y="1981200"/>
            <a:ext cx="9067801" cy="4724400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800"/>
            </a:pPr>
            <a:r>
              <a:t>All lectures and course materials will be posted on </a:t>
            </a:r>
            <a:r>
              <a:rPr>
                <a:solidFill>
                  <a:srgbClr val="0000FF"/>
                </a:solidFill>
              </a:rPr>
              <a:t>bCourses</a:t>
            </a:r>
            <a:r>
              <a:t> (discussions will be on </a:t>
            </a:r>
            <a:r>
              <a:rPr>
                <a:solidFill>
                  <a:srgbClr val="0000FF"/>
                </a:solidFill>
              </a:rPr>
              <a:t>Piazza</a:t>
            </a:r>
            <a:r>
              <a:t>).</a:t>
            </a:r>
          </a:p>
          <a:p>
            <a:pPr indent="-342900">
              <a:spcBef>
                <a:spcPts val="500"/>
              </a:spcBef>
              <a:buClr>
                <a:srgbClr val="0000FF"/>
              </a:buClr>
              <a:defRPr sz="2800">
                <a:solidFill>
                  <a:srgbClr val="0000FF"/>
                </a:solidFill>
              </a:defRPr>
            </a:pPr>
            <a:r>
              <a:t>Homeworks</a:t>
            </a:r>
            <a:r>
              <a:rPr>
                <a:solidFill>
                  <a:srgbClr val="000000"/>
                </a:solidFill>
              </a:rPr>
              <a:t> will help you internalize the concepts covered in class.</a:t>
            </a:r>
          </a:p>
          <a:p>
            <a:pPr indent="-342900">
              <a:spcBef>
                <a:spcPts val="500"/>
              </a:spcBef>
              <a:buClr>
                <a:srgbClr val="0000FF"/>
              </a:buClr>
              <a:defRPr sz="2800">
                <a:solidFill>
                  <a:srgbClr val="0000FF"/>
                </a:solidFill>
              </a:defRPr>
            </a:pPr>
            <a:r>
              <a:t>Labs</a:t>
            </a:r>
            <a:r>
              <a:rPr>
                <a:solidFill>
                  <a:srgbClr val="000000"/>
                </a:solidFill>
              </a:rPr>
              <a:t> will allow you to apply techniques on real robots.</a:t>
            </a:r>
          </a:p>
          <a:p>
            <a:pPr indent="-342900">
              <a:spcBef>
                <a:spcPts val="500"/>
              </a:spcBef>
              <a:defRPr sz="2800"/>
            </a:pPr>
            <a:r>
              <a:t>There will be two </a:t>
            </a:r>
            <a:r>
              <a:rPr>
                <a:solidFill>
                  <a:srgbClr val="0000FF"/>
                </a:solidFill>
              </a:rPr>
              <a:t>midterms</a:t>
            </a:r>
            <a:r>
              <a:t>:</a:t>
            </a:r>
          </a:p>
          <a:p>
            <a:pPr marL="742950" lvl="1" indent="-285750">
              <a:spcBef>
                <a:spcPts val="400"/>
              </a:spcBef>
              <a:defRPr sz="2400"/>
            </a:pPr>
            <a:r>
              <a:t>Midterm 1: </a:t>
            </a:r>
            <a:r>
              <a:rPr>
                <a:solidFill>
                  <a:srgbClr val="FF8000"/>
                </a:solidFill>
              </a:rPr>
              <a:t>September 27</a:t>
            </a:r>
            <a:r>
              <a:rPr baseline="30000">
                <a:solidFill>
                  <a:srgbClr val="FF8000"/>
                </a:solidFill>
              </a:rPr>
              <a:t>th</a:t>
            </a:r>
            <a:r>
              <a:t> (review on September 25</a:t>
            </a:r>
            <a:r>
              <a:rPr baseline="30000"/>
              <a:t>th</a:t>
            </a:r>
            <a:r>
              <a:t>)</a:t>
            </a:r>
            <a:endParaRPr sz="2800"/>
          </a:p>
          <a:p>
            <a:pPr marL="742950" lvl="1" indent="-285750">
              <a:spcBef>
                <a:spcPts val="400"/>
              </a:spcBef>
              <a:defRPr sz="2400"/>
            </a:pPr>
            <a:r>
              <a:t>Midterm 2: </a:t>
            </a:r>
            <a:r>
              <a:rPr>
                <a:solidFill>
                  <a:srgbClr val="FF8000"/>
                </a:solidFill>
              </a:rPr>
              <a:t>November 8</a:t>
            </a:r>
            <a:r>
              <a:rPr baseline="30000">
                <a:solidFill>
                  <a:srgbClr val="FF8000"/>
                </a:solidFill>
              </a:rPr>
              <a:t>th</a:t>
            </a:r>
            <a:r>
              <a:rPr>
                <a:solidFill>
                  <a:srgbClr val="FF8000"/>
                </a:solidFill>
              </a:rPr>
              <a:t> </a:t>
            </a:r>
            <a:r>
              <a:t>(review on November 6</a:t>
            </a:r>
            <a:r>
              <a:rPr baseline="30000"/>
              <a:t>th</a:t>
            </a:r>
            <a:r>
              <a:t>)</a:t>
            </a:r>
            <a:endParaRPr sz="2800"/>
          </a:p>
          <a:p>
            <a:pPr indent="-342900">
              <a:spcBef>
                <a:spcPts val="500"/>
              </a:spcBef>
              <a:defRPr sz="2800"/>
            </a:pPr>
            <a:r>
              <a:t>There is a </a:t>
            </a:r>
            <a:r>
              <a:rPr>
                <a:solidFill>
                  <a:srgbClr val="0000FF"/>
                </a:solidFill>
              </a:rPr>
              <a:t>final project </a:t>
            </a:r>
            <a:r>
              <a:t>instead of a final exam.</a:t>
            </a:r>
          </a:p>
        </p:txBody>
      </p:sp>
      <p:pic>
        <p:nvPicPr>
          <p:cNvPr id="130" name="Shape 109" descr="Shape 109"/>
          <p:cNvPicPr>
            <a:picLocks noChangeAspect="1"/>
          </p:cNvPicPr>
          <p:nvPr/>
        </p:nvPicPr>
        <p:blipFill>
          <a:blip r:embed="rId2">
            <a:extLst/>
          </a:blip>
          <a:srcRect l="9354" r="36174"/>
          <a:stretch>
            <a:fillRect/>
          </a:stretch>
        </p:blipFill>
        <p:spPr>
          <a:xfrm>
            <a:off x="304800" y="457200"/>
            <a:ext cx="1992371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hape 110" descr="Shape 110"/>
          <p:cNvPicPr>
            <a:picLocks noChangeAspect="1"/>
          </p:cNvPicPr>
          <p:nvPr/>
        </p:nvPicPr>
        <p:blipFill>
          <a:blip r:embed="rId2">
            <a:extLst/>
          </a:blip>
          <a:srcRect l="24955" r="20988"/>
          <a:stretch>
            <a:fillRect/>
          </a:stretch>
        </p:blipFill>
        <p:spPr>
          <a:xfrm flipH="1">
            <a:off x="6857999" y="457200"/>
            <a:ext cx="1977081" cy="114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pPr>
              <a:defRPr b="1">
                <a:solidFill>
                  <a:srgbClr val="FF0000"/>
                </a:solidFill>
              </a:defRPr>
            </a:pPr>
            <a:r>
              <a:t>IMPORTANT</a:t>
            </a:r>
            <a:r>
              <a:rPr b="0"/>
              <a:t>: FILL OUT ASAP</a:t>
            </a:r>
          </a:p>
        </p:txBody>
      </p:sp>
      <p:sp>
        <p:nvSpPr>
          <p:cNvPr id="134" name="Shape 108"/>
          <p:cNvSpPr txBox="1">
            <a:spLocks noGrp="1"/>
          </p:cNvSpPr>
          <p:nvPr>
            <p:ph type="body" idx="1"/>
          </p:nvPr>
        </p:nvSpPr>
        <p:spPr>
          <a:xfrm>
            <a:off x="550986" y="1692030"/>
            <a:ext cx="7897446" cy="3192586"/>
          </a:xfrm>
          <a:prstGeom prst="rect">
            <a:avLst/>
          </a:prstGeom>
          <a:ln w="57150">
            <a:solidFill>
              <a:srgbClr val="FF0000"/>
            </a:solidFill>
            <a:prstDash val="dash"/>
            <a:round/>
          </a:ln>
        </p:spPr>
        <p:txBody>
          <a:bodyPr lIns="45699" tIns="45699" rIns="45699" bIns="45699" anchor="ctr"/>
          <a:lstStyle/>
          <a:p>
            <a:pPr indent="-342900">
              <a:spcBef>
                <a:spcPts val="0"/>
              </a:spcBef>
              <a:defRPr sz="2800" b="1"/>
            </a:pPr>
            <a:r>
              <a:t>Google form </a:t>
            </a:r>
            <a:r>
              <a:rPr b="0"/>
              <a:t>on preferred lab sections &amp; experience</a:t>
            </a:r>
          </a:p>
          <a:p>
            <a:pPr indent="-342900">
              <a:spcBef>
                <a:spcPts val="0"/>
              </a:spcBef>
              <a:defRPr sz="2800" b="1"/>
            </a:pPr>
            <a:r>
              <a:t>Webacct form</a:t>
            </a:r>
            <a:r>
              <a:rPr b="0"/>
              <a:t> to gain lab computer access</a:t>
            </a:r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endParaRPr b="0"/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r>
              <a:t>Both are linked on the syllabus, the front page of the bCourses website, and a bCourses announcement you should have received.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Contact Info</a:t>
            </a:r>
          </a:p>
        </p:txBody>
      </p:sp>
      <p:sp>
        <p:nvSpPr>
          <p:cNvPr id="137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valmik@berkeley.edu</a:t>
            </a:r>
          </a:p>
          <a:p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/>
              </a:rPr>
              <a:t>brenty@berkeley.edu</a:t>
            </a:r>
          </a:p>
          <a:p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4"/>
              </a:rPr>
              <a:t>nandita@berkeley.edu</a:t>
            </a:r>
          </a:p>
          <a:p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5"/>
              </a:rPr>
              <a:t>rpandya922@berkeley.edu</a:t>
            </a:r>
          </a:p>
          <a:p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6"/>
              </a:rPr>
              <a:t>phil80301@berkeley.edu</a:t>
            </a:r>
          </a:p>
          <a:p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7"/>
              </a:rPr>
              <a:t>bajcsy@eecs.berkeley.edu</a:t>
            </a:r>
          </a:p>
          <a:p>
            <a:endParaRPr u="sng">
              <a:solidFill>
                <a:srgbClr val="009999"/>
              </a:solidFill>
              <a:uFill>
                <a:solidFill>
                  <a:srgbClr val="009999"/>
                </a:solidFill>
              </a:uFill>
              <a:hlinkClick r:id="rId7"/>
            </a:endParaRPr>
          </a:p>
          <a:p>
            <a:pPr marL="0" indent="203200">
              <a:buSzTx/>
              <a:buNone/>
            </a:pPr>
            <a:r>
              <a:t>For a timely response, use Piazza.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16" descr="Shape 116"/>
          <p:cNvPicPr>
            <a:picLocks noChangeAspect="1"/>
          </p:cNvPicPr>
          <p:nvPr/>
        </p:nvPicPr>
        <p:blipFill>
          <a:blip r:embed="rId2">
            <a:extLst/>
          </a:blip>
          <a:srcRect t="5128" b="5127"/>
          <a:stretch>
            <a:fillRect/>
          </a:stretch>
        </p:blipFill>
        <p:spPr>
          <a:xfrm>
            <a:off x="5927452" y="4191000"/>
            <a:ext cx="1973771" cy="266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17"/>
          <p:cNvSpPr txBox="1">
            <a:spLocks noGrp="1"/>
          </p:cNvSpPr>
          <p:nvPr>
            <p:ph type="body" idx="1"/>
          </p:nvPr>
        </p:nvSpPr>
        <p:spPr>
          <a:xfrm>
            <a:off x="228599" y="1524000"/>
            <a:ext cx="8583867" cy="4038599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800"/>
            </a:pPr>
            <a:r>
              <a:t>20% for N homeworks </a:t>
            </a:r>
          </a:p>
          <a:p>
            <a:pPr marL="742950" lvl="1" indent="-285750">
              <a:spcBef>
                <a:spcPts val="400"/>
              </a:spcBef>
              <a:defRPr sz="2400"/>
            </a:pPr>
            <a:r>
              <a:t>Each homework is posted on Friday on bCourses and is due the following Thursday at 11:59pm*.</a:t>
            </a:r>
            <a:endParaRPr sz="2800"/>
          </a:p>
          <a:p>
            <a:pPr indent="-342900">
              <a:spcBef>
                <a:spcPts val="500"/>
              </a:spcBef>
              <a:defRPr sz="2800"/>
            </a:pPr>
            <a:r>
              <a:t>20% for 8 labs</a:t>
            </a:r>
          </a:p>
          <a:p>
            <a:pPr marL="742950" lvl="1" indent="-285750">
              <a:spcBef>
                <a:spcPts val="400"/>
              </a:spcBef>
              <a:defRPr sz="2400"/>
            </a:pPr>
            <a:r>
              <a:t>Each lab is completed with a partner and needs to be checked off by a GSI by the end of your section*.</a:t>
            </a:r>
            <a:endParaRPr sz="2800"/>
          </a:p>
          <a:p>
            <a:pPr indent="-342900">
              <a:spcBef>
                <a:spcPts val="500"/>
              </a:spcBef>
              <a:defRPr sz="2800"/>
            </a:pPr>
            <a:r>
              <a:t>20% for 2 midterms (10% each)</a:t>
            </a:r>
          </a:p>
          <a:p>
            <a:pPr indent="-342900">
              <a:spcBef>
                <a:spcPts val="500"/>
              </a:spcBef>
              <a:defRPr sz="2800"/>
            </a:pPr>
            <a:r>
              <a:t>40% for the final project</a:t>
            </a:r>
          </a:p>
        </p:txBody>
      </p:sp>
      <p:sp>
        <p:nvSpPr>
          <p:cNvPr id="141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Course grade</a:t>
            </a:r>
          </a:p>
        </p:txBody>
      </p:sp>
      <p:pic>
        <p:nvPicPr>
          <p:cNvPr id="142" name="Shape 119" descr="Shape 1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7692" y="4267200"/>
            <a:ext cx="1510107" cy="259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20"/>
          <p:cNvSpPr txBox="1"/>
          <p:nvPr/>
        </p:nvSpPr>
        <p:spPr>
          <a:xfrm>
            <a:off x="-1" y="5791200"/>
            <a:ext cx="5257801" cy="79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400" i="1"/>
            </a:pPr>
            <a:r>
              <a:t>*See course syllabus for details</a:t>
            </a:r>
          </a:p>
          <a:p>
            <a:pPr algn="ctr">
              <a:defRPr sz="2400" i="1"/>
            </a:pPr>
            <a:r>
              <a:t>on lab and homework policy.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Prerequisites for this course</a:t>
            </a:r>
          </a:p>
        </p:txBody>
      </p:sp>
      <p:sp>
        <p:nvSpPr>
          <p:cNvPr id="146" name="Shape 126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525963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800"/>
            </a:pPr>
            <a:r>
              <a:t>Knowledge of linear algebra</a:t>
            </a:r>
          </a:p>
          <a:p>
            <a:pPr indent="-342900">
              <a:spcBef>
                <a:spcPts val="500"/>
              </a:spcBef>
              <a:defRPr sz="2800"/>
            </a:pPr>
            <a:r>
              <a:t>Programming in Python (for labs and homeworks)</a:t>
            </a:r>
          </a:p>
          <a:p>
            <a:pPr indent="-342900">
              <a:spcBef>
                <a:spcPts val="500"/>
              </a:spcBef>
              <a:buSzTx/>
              <a:buNone/>
              <a:defRPr sz="2800"/>
            </a:pPr>
            <a:endParaRPr/>
          </a:p>
          <a:p>
            <a:pPr indent="-342900">
              <a:spcBef>
                <a:spcPts val="500"/>
              </a:spcBef>
              <a:defRPr sz="2800"/>
            </a:pPr>
            <a:r>
              <a:t>Curiosity about how things work</a:t>
            </a:r>
          </a:p>
          <a:p>
            <a:pPr indent="-342900">
              <a:spcBef>
                <a:spcPts val="500"/>
              </a:spcBef>
              <a:defRPr sz="2800"/>
            </a:pPr>
            <a:r>
              <a:t>Interest in experimental work</a:t>
            </a:r>
          </a:p>
          <a:p>
            <a:pPr indent="-342900">
              <a:spcBef>
                <a:spcPts val="500"/>
              </a:spcBef>
              <a:defRPr sz="2800"/>
            </a:pPr>
            <a:r>
              <a:t>Willingness to explore</a:t>
            </a:r>
          </a:p>
        </p:txBody>
      </p:sp>
      <p:pic>
        <p:nvPicPr>
          <p:cNvPr id="147" name="Shape 127" descr="Shape 127"/>
          <p:cNvPicPr>
            <a:picLocks noChangeAspect="1"/>
          </p:cNvPicPr>
          <p:nvPr/>
        </p:nvPicPr>
        <p:blipFill>
          <a:blip r:embed="rId2">
            <a:extLst/>
          </a:blip>
          <a:srcRect t="4342" b="8075"/>
          <a:stretch>
            <a:fillRect/>
          </a:stretch>
        </p:blipFill>
        <p:spPr>
          <a:xfrm>
            <a:off x="5791200" y="4910318"/>
            <a:ext cx="3429000" cy="2023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Lectures</a:t>
            </a:r>
          </a:p>
        </p:txBody>
      </p:sp>
      <p:sp>
        <p:nvSpPr>
          <p:cNvPr id="150" name="Shape 1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800"/>
            </a:pPr>
            <a:r>
              <a:t>Lecture 0: Organization of the course and introduction to Robotics as a field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1: Principles of rigid body motion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2: Rotational motion 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3: Homogeneous coordinates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4: Exponential coordinates, velocities and twists </a:t>
            </a:r>
          </a:p>
        </p:txBody>
      </p:sp>
      <p:pic>
        <p:nvPicPr>
          <p:cNvPr id="151" name="Shape 134" descr="Shape 1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600" y="4859899"/>
            <a:ext cx="1921800" cy="192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r>
              <a:t>Lectures</a:t>
            </a:r>
          </a:p>
        </p:txBody>
      </p:sp>
      <p:sp>
        <p:nvSpPr>
          <p:cNvPr id="154" name="Shape 140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743200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42900">
              <a:spcBef>
                <a:spcPts val="0"/>
              </a:spcBef>
              <a:defRPr sz="2800"/>
            </a:pPr>
            <a:r>
              <a:t>Lecture 5: Forward kinematics 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6: Inverse kinematics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7: Computer vision for robotics</a:t>
            </a:r>
          </a:p>
          <a:p>
            <a:pPr indent="-342900">
              <a:spcBef>
                <a:spcPts val="500"/>
              </a:spcBef>
              <a:defRPr sz="2800"/>
            </a:pPr>
            <a:r>
              <a:t>Lecture 8: More Vision</a:t>
            </a:r>
          </a:p>
        </p:txBody>
      </p:sp>
      <p:pic>
        <p:nvPicPr>
          <p:cNvPr id="155" name="Shape 141" descr="Shape 1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9129" y="3691270"/>
            <a:ext cx="30480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Office PowerPoint</Application>
  <PresentationFormat>On-screen Show (4:3)</PresentationFormat>
  <Paragraphs>146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SFBX1200</vt:lpstr>
      <vt:lpstr>SFRM1000</vt:lpstr>
      <vt:lpstr>Default Design</vt:lpstr>
      <vt:lpstr>EE 106A/206A Introduction to Robotics Fall 2018</vt:lpstr>
      <vt:lpstr>Preamble</vt:lpstr>
      <vt:lpstr>Course logistics</vt:lpstr>
      <vt:lpstr>IMPORTANT: FILL OUT ASAP</vt:lpstr>
      <vt:lpstr>Contact Info</vt:lpstr>
      <vt:lpstr>Course grade</vt:lpstr>
      <vt:lpstr>Prerequisites for this course</vt:lpstr>
      <vt:lpstr>Lectures</vt:lpstr>
      <vt:lpstr>Lectures</vt:lpstr>
      <vt:lpstr>Lectures</vt:lpstr>
      <vt:lpstr>Lectures</vt:lpstr>
      <vt:lpstr>Lectures</vt:lpstr>
      <vt:lpstr>Discussion and lab sections</vt:lpstr>
      <vt:lpstr>Labs</vt:lpstr>
      <vt:lpstr>Labs</vt:lpstr>
      <vt:lpstr>Office Hours</vt:lpstr>
      <vt:lpstr>Project guidelines</vt:lpstr>
      <vt:lpstr>Project timeline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106A/206A Introduction to Robotics Fall 2018</dc:title>
  <dc:creator>Ruzena Bajcsy</dc:creator>
  <cp:lastModifiedBy>Ruzena Bajcsy</cp:lastModifiedBy>
  <cp:revision>1</cp:revision>
  <dcterms:modified xsi:type="dcterms:W3CDTF">2018-08-25T17:42:00Z</dcterms:modified>
</cp:coreProperties>
</file>